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9" r:id="rId3"/>
    <p:sldId id="270" r:id="rId4"/>
    <p:sldId id="276" r:id="rId5"/>
    <p:sldId id="277" r:id="rId6"/>
    <p:sldId id="278" r:id="rId7"/>
    <p:sldId id="279" r:id="rId8"/>
    <p:sldId id="275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002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9CE8E-9E1D-42A3-9A52-8FFDCE8C30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23C4A-1959-4815-81A8-0828BD6486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683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4B8DB-813B-4BA6-A2B0-DCFFC9E7D35F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24C0-EF8E-4AF1-AE7F-F12208EDAA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604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924C0-EF8E-4AF1-AE7F-F12208EDAAC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825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1510117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kern="1300" spc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ВНЕДРЕНИЕ</a:t>
            </a:r>
          </a:p>
          <a:p>
            <a:pPr algn="ctr"/>
            <a:r>
              <a:rPr lang="ru-RU" sz="2800" b="1" kern="1300" spc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СИНТЕЗА ТЕРМОЛЮМИНОФОРА </a:t>
            </a:r>
            <a:r>
              <a:rPr lang="ru-RU" sz="2800" b="1" kern="1300" spc="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MgB</a:t>
            </a:r>
            <a:r>
              <a:rPr lang="ru-RU" sz="2800" b="1" kern="1300" spc="1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kern="1300" spc="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="1" kern="1300" spc="1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800" b="1" kern="1300" spc="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:Dy</a:t>
            </a:r>
          </a:p>
          <a:p>
            <a:pPr algn="ctr"/>
            <a:endParaRPr lang="ru-RU" sz="2800" b="1" kern="1300" spc="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kern="1300" spc="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детекторов излучений</a:t>
            </a:r>
          </a:p>
          <a:p>
            <a:pPr algn="ctr"/>
            <a:endParaRPr lang="ru-RU" sz="2800" b="1" i="1" kern="1300" spc="1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kern="1300" spc="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О.В</a:t>
            </a:r>
            <a:r>
              <a:rPr lang="ru-RU" sz="2800" b="1" i="1" kern="1300" spc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Ивкина, И.В. Мосягина, </a:t>
            </a:r>
            <a:r>
              <a:rPr lang="ru-RU" sz="2800" b="1" i="1" u="sng" kern="1300" spc="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</a:t>
            </a:r>
            <a:r>
              <a:rPr lang="ru-RU" sz="2800" b="1" i="1" u="sng" kern="1300" spc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Шарипова</a:t>
            </a:r>
            <a:r>
              <a:rPr lang="ru-RU" sz="2800" b="1" i="1" kern="1300" spc="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С.В. Козлов, М.А. Завражин</a:t>
            </a:r>
          </a:p>
          <a:p>
            <a:endParaRPr lang="ru-RU" sz="2800" kern="1300" spc="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7189"/>
          <a:stretch/>
        </p:blipFill>
        <p:spPr>
          <a:xfrm>
            <a:off x="619164" y="149622"/>
            <a:ext cx="1936612" cy="1360495"/>
          </a:xfrm>
          <a:prstGeom prst="rect">
            <a:avLst/>
          </a:prstGeom>
        </p:spPr>
      </p:pic>
      <p:sp>
        <p:nvSpPr>
          <p:cNvPr id="6" name="Нижний колонтитул 4"/>
          <p:cNvSpPr txBox="1">
            <a:spLocks/>
          </p:cNvSpPr>
          <p:nvPr/>
        </p:nvSpPr>
        <p:spPr>
          <a:xfrm>
            <a:off x="82758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050" dirty="0" smtClean="0">
                <a:solidFill>
                  <a:schemeClr val="bg1"/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bg1"/>
              </a:solidFill>
              <a:latin typeface="FuturaFuturis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850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40296" y="6237312"/>
            <a:ext cx="2895600" cy="365125"/>
          </a:xfrm>
        </p:spPr>
        <p:txBody>
          <a:bodyPr/>
          <a:lstStyle/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899592" y="260989"/>
            <a:ext cx="792088" cy="587729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27584" y="91224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ижний колонтитул 4"/>
          <p:cNvSpPr txBox="1">
            <a:spLocks/>
          </p:cNvSpPr>
          <p:nvPr/>
        </p:nvSpPr>
        <p:spPr>
          <a:xfrm>
            <a:off x="4644008" y="475115"/>
            <a:ext cx="3801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Введение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pic>
        <p:nvPicPr>
          <p:cNvPr id="12" name="Рисунок 11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71" t="24367" r="49174" b="4751"/>
          <a:stretch/>
        </p:blipFill>
        <p:spPr>
          <a:xfrm rot="5400000">
            <a:off x="5633951" y="4099360"/>
            <a:ext cx="2584690" cy="254835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grpSp>
        <p:nvGrpSpPr>
          <p:cNvPr id="3" name="Группа 2"/>
          <p:cNvGrpSpPr/>
          <p:nvPr/>
        </p:nvGrpSpPr>
        <p:grpSpPr>
          <a:xfrm>
            <a:off x="539552" y="980728"/>
            <a:ext cx="8064896" cy="5271685"/>
            <a:chOff x="539552" y="908720"/>
            <a:chExt cx="8064896" cy="530130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39552" y="908720"/>
              <a:ext cx="8064896" cy="3139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Термолюминесценция</a:t>
              </a:r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является наиболее распространенным методом в области устройств индивидуального дозиметрического контроля различных ионизирующих излучений  (ИИ) (гамма, бета, нейтронного).</a:t>
              </a:r>
            </a:p>
            <a:p>
              <a:pPr algn="just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Термолюминесцентный детектор (ТЛД)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функциональная часть любого дозиметра, представляющий собой материал (порошок, кристалл и др.), способный к накоплению энергии под воздействием ИИ и последующему ее высвобождению в виде квантов света под действием нагрева.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Дозиметры могут иметь разнообразные модификации (наручные браслеты, пластины и др.), в соответствии с которыми различаются и применяемые в них ТЛД. Наибольшее распространение получили корпусные модели, крепящиеся на одежде человека, внутри которых зафиксированы ТЛД. </a:t>
              </a: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539552" y="4178696"/>
              <a:ext cx="4572000" cy="20313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Процесс 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накопления энергии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(а, следовательно, информации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происходит при попадании человека в зону облучения ИИ, считывание информации – в блоке, состоящем из нагревательного элемента, ФЭУ и комплекса электронной аппаратуры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just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8604448" y="6237312"/>
            <a:ext cx="360040" cy="4285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8914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40296" y="6237312"/>
            <a:ext cx="2895600" cy="365125"/>
          </a:xfrm>
        </p:spPr>
        <p:txBody>
          <a:bodyPr/>
          <a:lstStyle/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899592" y="260989"/>
            <a:ext cx="792088" cy="587729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27584" y="91224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ижний колонтитул 4"/>
          <p:cNvSpPr txBox="1">
            <a:spLocks/>
          </p:cNvSpPr>
          <p:nvPr/>
        </p:nvSpPr>
        <p:spPr>
          <a:xfrm>
            <a:off x="4644008" y="475115"/>
            <a:ext cx="3801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Виды ТЛД. ТЛД-580К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2054510"/>
              </p:ext>
            </p:extLst>
          </p:nvPr>
        </p:nvGraphicFramePr>
        <p:xfrm>
          <a:off x="847580" y="1015000"/>
          <a:ext cx="7617477" cy="2125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038"/>
                <a:gridCol w="1106501"/>
                <a:gridCol w="1059351"/>
                <a:gridCol w="1056858"/>
                <a:gridCol w="1140525"/>
                <a:gridCol w="1977204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ТЛД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Эффективный атомный номер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 излучения,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Фединг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</a:tr>
              <a:tr h="233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ТЛД-580К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MgB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6%/год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гамма,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</a:tr>
              <a:tr h="129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ТЛД-500К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3%/год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гамма, бета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</a:tr>
              <a:tr h="255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ДТГ-4 (ТЛД-100)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LiF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Mg,Ti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5%/год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гамма,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бета, нейтронов (с </a:t>
                      </a:r>
                      <a:r>
                        <a:rPr lang="ru-RU" sz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LiF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</a:tr>
              <a:tr h="94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ТЛД-800*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3%/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гамма, бета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</a:tr>
              <a:tr h="200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5%/месяц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гамма, бета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:Cu,Ag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5%/месяц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гамма, бета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Droid Sans Fallback"/>
                        <a:cs typeface="Times New Roman" panose="02020603050405020304" pitchFamily="18" charset="0"/>
                      </a:endParaRPr>
                    </a:p>
                  </a:txBody>
                  <a:tcPr marL="50892" marR="50892" marT="0" marB="0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55576" y="3261752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распространение получили ТЛД на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фторида лития (ДТГ-4) и боратов лития и магния (ТЛД-800 и ТЛД-580К).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ДТГ-4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отличается дорогостоящим оборудованием, значительной длительностью и сложностью техпроцесса, основой которого является выращивание кристаллов, например, методом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Чохральского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последующим ручным «скалыванием» и шлифовкой.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Близкими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своим характеристикам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ТЛД на основе боратов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лития/магния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тетраборат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магния, активированный диспрозием (MgB</a:t>
            </a:r>
            <a:r>
              <a:rPr lang="ru-RU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:Dy), имеет более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фединг.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MgB</a:t>
            </a:r>
            <a:r>
              <a:rPr lang="ru-RU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:Dy на территории РФ было прекращено в 90х гг. прошлого века и технологии частично утеряны.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604448" y="6237312"/>
            <a:ext cx="360040" cy="4285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016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40296" y="6237312"/>
            <a:ext cx="2895600" cy="365125"/>
          </a:xfrm>
        </p:spPr>
        <p:txBody>
          <a:bodyPr/>
          <a:lstStyle/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899592" y="260989"/>
            <a:ext cx="792088" cy="587729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27584" y="91224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ижний колонтитул 4"/>
          <p:cNvSpPr txBox="1">
            <a:spLocks/>
          </p:cNvSpPr>
          <p:nvPr/>
        </p:nvSpPr>
        <p:spPr>
          <a:xfrm>
            <a:off x="3995936" y="475115"/>
            <a:ext cx="444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Разработка технологии синтеза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MgB</a:t>
            </a:r>
            <a:r>
              <a:rPr lang="en-US" sz="1600" baseline="-250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4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O</a:t>
            </a:r>
            <a:r>
              <a:rPr lang="en-US" sz="1600" baseline="-250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:Dy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908720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2019 года: Разработка технологии синтеза тетрабората магния, активированного диспрозием.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Выявлено и опробовано 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способов синтеза аналогичных веществ. В таблице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данные, полученные после проведения серии опытов по синтезу тетрабората и измерений образцов ТЛД.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6539303"/>
              </p:ext>
            </p:extLst>
          </p:nvPr>
        </p:nvGraphicFramePr>
        <p:xfrm>
          <a:off x="683569" y="2381592"/>
          <a:ext cx="7992887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962"/>
                <a:gridCol w="1415520"/>
                <a:gridCol w="4110181"/>
                <a:gridCol w="201622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Условное обозначение метода синтеза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описание/этапы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«Азотная кислота»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растворение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MgO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HNO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сушка 24ч при 100°С;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промывание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сушка и отжиг 2 ч при 800°С и затем 1 ч при 500°С.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Чувствительность ТЛД на 15% ниже требований ТУ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«Шоковое спекание»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перетирание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MgO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отжиг 4 ч при 900°С и затем 1 ч при 500°С.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Чувствительность  на 90% ниже требований ТУ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«Спекание пасты+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термоудар»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перетирание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MgCO</a:t>
                      </a:r>
                      <a:r>
                        <a:rPr lang="ru-RU" sz="1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ru-RU" sz="1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ru-RU" sz="1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смешивание с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1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состояния пасты;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сушка при 100°С и перетирание;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отжиг 5 ч при 900°С, шоковое охлаждение после  500°С.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Чувствительность на 30% ниже требований ТУ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«Минивзрыв с аммиачной селитрой»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термоудар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MgCO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+H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+Dy(NO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₄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₃+(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₂)₂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550°С;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повторное измельчение материала и отжиг 1ч при 400°С.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Чувствительность ниже фона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«Длительный отжиг»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MgCO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+H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+Dy(NO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Na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отжиг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 при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500°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повторное измельчение и отжиг 12 ч при 900°С.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Чувствительность ниже фон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«Перетирание и отжиг»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порционное измельчение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MgCO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+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отжиг 24 ч 850°С.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Чувствительность на 90% ниже от требований ТУ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604448" y="6237312"/>
            <a:ext cx="360040" cy="4285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0610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40296" y="6237312"/>
            <a:ext cx="2895600" cy="365125"/>
          </a:xfrm>
        </p:spPr>
        <p:txBody>
          <a:bodyPr/>
          <a:lstStyle/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899592" y="260989"/>
            <a:ext cx="792088" cy="587729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27584" y="91224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908720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учший результат показал метод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растворения компонентов в растворе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дальнейшим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выпаривание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растворителя.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эффективности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люминофора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азотная кислота была заменена на другой растворитель.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итоге удалось получить люминофор с необходимыми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характеристиками. Технологический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был отработан и оптимизирован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основе 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оформлена технологическая инструкция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сравнительные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 ТЛД на основе синтезированного люминофора и состава, произведенного ЗАО «НПФ «Люминофор» (партия 1990х гг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характеристик ТЛД улучшены в несколько раз.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ижний колонтитул 4"/>
          <p:cNvSpPr txBox="1">
            <a:spLocks/>
          </p:cNvSpPr>
          <p:nvPr/>
        </p:nvSpPr>
        <p:spPr>
          <a:xfrm>
            <a:off x="3995936" y="475115"/>
            <a:ext cx="444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Разработка технологии синтеза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MgB</a:t>
            </a:r>
            <a:r>
              <a:rPr lang="en-US" sz="1600" baseline="-250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4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O</a:t>
            </a:r>
            <a:r>
              <a:rPr lang="en-US" sz="1600" baseline="-250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:Dy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04448" y="6237312"/>
            <a:ext cx="360040" cy="4285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7298420"/>
              </p:ext>
            </p:extLst>
          </p:nvPr>
        </p:nvGraphicFramePr>
        <p:xfrm>
          <a:off x="899592" y="3573016"/>
          <a:ext cx="7560840" cy="231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885"/>
                <a:gridCol w="2623777"/>
                <a:gridCol w="1343096"/>
                <a:gridCol w="1679660"/>
                <a:gridCol w="14284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ТЛД, ед.изм.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ТУ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ТЛД из люминофора ЗАО «НПФ «Люминофор»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Партия ТЛД из люминофора АО «СНИИП»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Однородность партии, 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30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Собственный фон, мГр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10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9,75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Линейность, 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вариации, %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Фединг, отн.ед.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0.3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Воздействие света (сутки) на показания (фон) детектора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10 мГр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Воздействие света (семь суток) на чувствительность детектора,отн.ед.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0,1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13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40296" y="6237312"/>
            <a:ext cx="2895600" cy="365125"/>
          </a:xfrm>
        </p:spPr>
        <p:txBody>
          <a:bodyPr/>
          <a:lstStyle/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899592" y="260989"/>
            <a:ext cx="792088" cy="587729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27584" y="91224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ижний колонтитул 4"/>
          <p:cNvSpPr txBox="1">
            <a:spLocks/>
          </p:cNvSpPr>
          <p:nvPr/>
        </p:nvSpPr>
        <p:spPr>
          <a:xfrm>
            <a:off x="3995936" y="475115"/>
            <a:ext cx="444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Технология ТЛД + Технология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MgB</a:t>
            </a:r>
            <a:r>
              <a:rPr lang="en-US" sz="1600" baseline="-250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4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O</a:t>
            </a:r>
            <a:r>
              <a:rPr lang="en-US" sz="1600" baseline="-250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7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:Dy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908720"/>
            <a:ext cx="770485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на базе лаборатории были проведены работы по созданию технологии изготовления ТЛД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порошкового термолюминофора.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 высокие показатели по механической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прочности детектора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выхода годных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 (95% против 30% по предыдущей технологии), разработана и внедрена технологическая инструкция.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текущем году мы совместили новую технологию изготовления ТЛД и разработанную технологию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MgB</a:t>
            </a:r>
            <a:r>
              <a:rPr lang="ru-RU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:Dy.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dirty="0" smtClean="0">
                <a:latin typeface="Times New Roman"/>
                <a:ea typeface="Calibri"/>
              </a:rPr>
              <a:t>редставлены </a:t>
            </a:r>
            <a:r>
              <a:rPr lang="ru-RU" sz="1600" dirty="0">
                <a:latin typeface="Times New Roman"/>
                <a:ea typeface="Calibri"/>
              </a:rPr>
              <a:t>кривые термолюминесцентного высвечивания с образцов ТЛД, изготовленных по разным технологиям, с MgB</a:t>
            </a:r>
            <a:r>
              <a:rPr lang="ru-RU" sz="1600" baseline="-25000" dirty="0">
                <a:latin typeface="Times New Roman"/>
                <a:ea typeface="Calibri"/>
              </a:rPr>
              <a:t>4</a:t>
            </a:r>
            <a:r>
              <a:rPr lang="ru-RU" sz="1600" dirty="0">
                <a:latin typeface="Times New Roman"/>
                <a:ea typeface="Calibri"/>
              </a:rPr>
              <a:t>O</a:t>
            </a:r>
            <a:r>
              <a:rPr lang="ru-RU" sz="1600" baseline="-25000" dirty="0">
                <a:latin typeface="Times New Roman"/>
                <a:ea typeface="Calibri"/>
              </a:rPr>
              <a:t>7</a:t>
            </a:r>
            <a:r>
              <a:rPr lang="ru-RU" sz="1600" dirty="0">
                <a:latin typeface="Times New Roman"/>
                <a:ea typeface="Calibri"/>
              </a:rPr>
              <a:t>:Dy различного производства.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24937102"/>
              </p:ext>
            </p:extLst>
          </p:nvPr>
        </p:nvGraphicFramePr>
        <p:xfrm>
          <a:off x="851438" y="3212976"/>
          <a:ext cx="5407417" cy="2664296"/>
        </p:xfrm>
        <a:graphic>
          <a:graphicData uri="http://schemas.openxmlformats.org/presentationml/2006/ole">
            <p:oleObj spid="_x0000_s3081" name="Точечный рисунок" r:id="rId4" imgW="5169166" imgH="2463927" progId="PBrush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07278" y="5785519"/>
            <a:ext cx="53929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Кривые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термолюминесценции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различных образцов ТЛД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4821" y="3343051"/>
            <a:ext cx="216024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ТЛД производства сторонней организации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ТЛД по технологии 90х гг.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ТЛД по новой технологии, из люминофора ЗАО «НПФ Люминофор»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– ТЛД по новой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из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люминофора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04448" y="6237312"/>
            <a:ext cx="360040" cy="4285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233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40296" y="6237312"/>
            <a:ext cx="2895600" cy="365125"/>
          </a:xfrm>
        </p:spPr>
        <p:txBody>
          <a:bodyPr/>
          <a:lstStyle/>
          <a:p>
            <a:pPr algn="l"/>
            <a:r>
              <a:rPr lang="ru-RU" sz="105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СОЗДАВАЯ БЕЗОПАСНОЕ БУДУЩЕЕ</a:t>
            </a:r>
            <a:endParaRPr lang="ru-RU" sz="105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27584" y="62373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899592" y="260989"/>
            <a:ext cx="792088" cy="587729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27584" y="912248"/>
            <a:ext cx="7632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37771" y="6309320"/>
            <a:ext cx="8226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dirty="0" smtClean="0">
                <a:solidFill>
                  <a:schemeClr val="accent1">
                    <a:lumMod val="75000"/>
                  </a:schemeClr>
                </a:solidFill>
                <a:latin typeface="FuturaFuturisLight" pitchFamily="34" charset="0"/>
              </a:rPr>
              <a:t>АО «СНИИП»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FuturaFuturisLigh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1055633"/>
            <a:ext cx="770485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итоги выполненной работы:</a:t>
            </a:r>
          </a:p>
          <a:p>
            <a:pPr marL="450850" indent="-450850" algn="just">
              <a:buFontTx/>
              <a:buChar char="-"/>
            </a:pPr>
            <a:endParaRPr lang="ru-RU" sz="2000" dirty="0" smtClean="0">
              <a:latin typeface="Times New Roman"/>
              <a:ea typeface="Calibri"/>
              <a:cs typeface="Times New Roman"/>
            </a:endParaRPr>
          </a:p>
          <a:p>
            <a:pPr marL="450850" indent="-450850" algn="just"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Разработана новая технология синтеза </a:t>
            </a:r>
            <a:r>
              <a:rPr lang="ru-RU" sz="2000" dirty="0" err="1" smtClean="0">
                <a:latin typeface="Times New Roman"/>
                <a:ea typeface="Calibri"/>
                <a:cs typeface="Times New Roman"/>
              </a:rPr>
              <a:t>термолюминофора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ea typeface="Calibri"/>
                <a:cs typeface="Times New Roman"/>
              </a:rPr>
              <a:t>MgB4O7:Dy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450850" indent="-450850" algn="just"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Разработана новая технология изготовления ТЛД.</a:t>
            </a:r>
          </a:p>
          <a:p>
            <a:pPr marL="450850" indent="-450850" algn="just">
              <a:buFontTx/>
              <a:buChar char="-"/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Проведены предварительные и сравнительные испытания, доказывающие эффективность разработанных технологий.</a:t>
            </a:r>
          </a:p>
          <a:p>
            <a:pPr indent="449580" algn="just">
              <a:spcAft>
                <a:spcPts val="0"/>
              </a:spcAft>
            </a:pPr>
            <a:endParaRPr lang="ru-RU" sz="1600" dirty="0" smtClean="0">
              <a:latin typeface="Times New Roman"/>
              <a:ea typeface="Calibri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внедрения в производство индивидуальных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дозиметров совместно с ВП МО РФ проведены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типовые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испытания (июнь-октябрь 2019г.) в соответствии с ГОСТ 1066-93 и ТУ. </a:t>
            </a:r>
          </a:p>
          <a:p>
            <a:pPr indent="449580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Calibri"/>
              <a:cs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Новые ТЛД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на основе синтезированного люминофора MgB</a:t>
            </a:r>
            <a:r>
              <a:rPr lang="ru-RU" sz="2000" b="1" baseline="-25000" dirty="0">
                <a:latin typeface="Times New Roman"/>
                <a:ea typeface="Calibri"/>
                <a:cs typeface="Times New Roman"/>
              </a:rPr>
              <a:t>4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O</a:t>
            </a:r>
            <a:r>
              <a:rPr lang="ru-RU" sz="2000" b="1" baseline="-25000" dirty="0">
                <a:latin typeface="Times New Roman"/>
                <a:ea typeface="Calibri"/>
                <a:cs typeface="Times New Roman"/>
              </a:rPr>
              <a:t>7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:Dy </a:t>
            </a: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приняты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к поставкам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на объекты атомной энергетики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Нижний колонтитул 4"/>
          <p:cNvSpPr txBox="1">
            <a:spLocks/>
          </p:cNvSpPr>
          <p:nvPr/>
        </p:nvSpPr>
        <p:spPr>
          <a:xfrm>
            <a:off x="3995936" y="475115"/>
            <a:ext cx="444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FuturaFuturis" pitchFamily="34" charset="0"/>
              </a:rPr>
              <a:t>Заключение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FuturaFuturis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04448" y="6237312"/>
            <a:ext cx="360040" cy="4285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92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vmosyagina\Desktop\aes-cherez-vodoem-ohladit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4248" cy="6858000"/>
          </a:xfrm>
          <a:prstGeom prst="rect">
            <a:avLst/>
          </a:prstGeom>
          <a:solidFill>
            <a:schemeClr val="bg1">
              <a:alpha val="29000"/>
            </a:schemeClr>
          </a:solidFill>
        </p:spPr>
      </p:pic>
      <p:sp>
        <p:nvSpPr>
          <p:cNvPr id="4" name="TextBox 3"/>
          <p:cNvSpPr txBox="1"/>
          <p:nvPr/>
        </p:nvSpPr>
        <p:spPr>
          <a:xfrm>
            <a:off x="1907704" y="764704"/>
            <a:ext cx="63367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6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40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617</Words>
  <Application>Microsoft Office PowerPoint</Application>
  <PresentationFormat>Экран (4:3)</PresentationFormat>
  <Paragraphs>182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Мосягина Ирина Владимировна</dc:creator>
  <cp:lastModifiedBy>Мария Шарипова</cp:lastModifiedBy>
  <cp:revision>92</cp:revision>
  <cp:lastPrinted>2019-10-18T12:51:41Z</cp:lastPrinted>
  <dcterms:created xsi:type="dcterms:W3CDTF">2018-08-27T12:25:13Z</dcterms:created>
  <dcterms:modified xsi:type="dcterms:W3CDTF">2019-10-20T18:13:55Z</dcterms:modified>
</cp:coreProperties>
</file>